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5"/>
  </p:notesMasterIdLst>
  <p:sldIdLst>
    <p:sldId id="281" r:id="rId2"/>
    <p:sldId id="282" r:id="rId3"/>
    <p:sldId id="277" r:id="rId4"/>
    <p:sldId id="302" r:id="rId5"/>
    <p:sldId id="299" r:id="rId6"/>
    <p:sldId id="283" r:id="rId7"/>
    <p:sldId id="305" r:id="rId8"/>
    <p:sldId id="284" r:id="rId9"/>
    <p:sldId id="296" r:id="rId10"/>
    <p:sldId id="300" r:id="rId11"/>
    <p:sldId id="287" r:id="rId12"/>
    <p:sldId id="288" r:id="rId13"/>
    <p:sldId id="306" r:id="rId14"/>
    <p:sldId id="307" r:id="rId15"/>
    <p:sldId id="309" r:id="rId16"/>
    <p:sldId id="310" r:id="rId17"/>
    <p:sldId id="311" r:id="rId18"/>
    <p:sldId id="312" r:id="rId19"/>
    <p:sldId id="313" r:id="rId20"/>
    <p:sldId id="316" r:id="rId21"/>
    <p:sldId id="318" r:id="rId22"/>
    <p:sldId id="317" r:id="rId23"/>
    <p:sldId id="320" r:id="rId24"/>
    <p:sldId id="321" r:id="rId25"/>
    <p:sldId id="322" r:id="rId26"/>
    <p:sldId id="315" r:id="rId27"/>
    <p:sldId id="314" r:id="rId28"/>
    <p:sldId id="324" r:id="rId29"/>
    <p:sldId id="323" r:id="rId30"/>
    <p:sldId id="326" r:id="rId31"/>
    <p:sldId id="325" r:id="rId32"/>
    <p:sldId id="328" r:id="rId33"/>
    <p:sldId id="327" r:id="rId34"/>
    <p:sldId id="330" r:id="rId35"/>
    <p:sldId id="329" r:id="rId36"/>
    <p:sldId id="332" r:id="rId37"/>
    <p:sldId id="331" r:id="rId38"/>
    <p:sldId id="333" r:id="rId39"/>
    <p:sldId id="335" r:id="rId40"/>
    <p:sldId id="336" r:id="rId41"/>
    <p:sldId id="337" r:id="rId42"/>
    <p:sldId id="334" r:id="rId43"/>
    <p:sldId id="339" r:id="rId44"/>
    <p:sldId id="338" r:id="rId45"/>
    <p:sldId id="341" r:id="rId46"/>
    <p:sldId id="342" r:id="rId47"/>
    <p:sldId id="343" r:id="rId48"/>
    <p:sldId id="345" r:id="rId49"/>
    <p:sldId id="347" r:id="rId50"/>
    <p:sldId id="348" r:id="rId51"/>
    <p:sldId id="350" r:id="rId52"/>
    <p:sldId id="346" r:id="rId53"/>
    <p:sldId id="344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0000FF"/>
    <a:srgbClr val="000000"/>
    <a:srgbClr val="F77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644" autoAdjust="0"/>
  </p:normalViewPr>
  <p:slideViewPr>
    <p:cSldViewPr>
      <p:cViewPr varScale="1">
        <p:scale>
          <a:sx n="98" d="100"/>
          <a:sy n="98" d="100"/>
        </p:scale>
        <p:origin x="-3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0499-5AFD-47BA-BB26-696862054BC2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E734C-DA60-4D79-AF9B-5282A46A7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7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342DB-4155-4DE3-B172-F42B471E4AE9}" type="slidenum">
              <a:rPr lang="ru-RU"/>
              <a:pPr/>
              <a:t>13</a:t>
            </a:fld>
            <a:endParaRPr lang="ru-RU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Начните с четкой формулировки вашего представления о структурных изменениях. Объясните, почему именно такой подход важен для вашей организации.</a:t>
            </a:r>
          </a:p>
          <a:p>
            <a:endParaRPr lang="ru-RU"/>
          </a:p>
          <a:p>
            <a:r>
              <a:rPr lang="ru-RU"/>
              <a:t>Включите рисунок, показывающий какие качества руководителя потребуются для реализации этого подхода (глобальное мышление, стратегическое партнерство и т. д.).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3FB9B-4EAA-40E6-A1DE-011878D3B678}" type="slidenum">
              <a:rPr lang="ru-RU"/>
              <a:pPr/>
              <a:t>23</a:t>
            </a:fld>
            <a:endParaRPr lang="ru-RU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Начните с четкой формулировки вашего представления о структурных изменениях. Объясните, почему именно такой подход важен для вашей организации.</a:t>
            </a:r>
          </a:p>
          <a:p>
            <a:endParaRPr lang="ru-RU"/>
          </a:p>
          <a:p>
            <a:r>
              <a:rPr lang="ru-RU"/>
              <a:t>Включите рисунок, показывающий какие качества руководителя потребуются для реализации этого подхода (глобальное мышление, стратегическое партнерство и т. д.).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63BE0-75DF-43ED-B67D-2423F8245D48}" type="slidenum">
              <a:rPr lang="ru-RU"/>
              <a:pPr/>
              <a:t>24</a:t>
            </a:fld>
            <a:endParaRPr lang="ru-RU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Начните с четкой формулировки вашего представления о структурных изменениях. Объясните, почему именно такой подход важен для вашей организации.</a:t>
            </a:r>
          </a:p>
          <a:p>
            <a:endParaRPr lang="ru-RU"/>
          </a:p>
          <a:p>
            <a:r>
              <a:rPr lang="ru-RU"/>
              <a:t>Включите рисунок, показывающий какие качества руководителя потребуются для реализации этого подхода (глобальное мышление, стратегическое партнерство и т. д.).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08B54-D1EE-4AFE-B52D-9A224006590D}" type="slidenum">
              <a:rPr lang="ru-RU"/>
              <a:pPr/>
              <a:t>25</a:t>
            </a:fld>
            <a:endParaRPr lang="ru-RU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Начните с четкой формулировки вашего представления о структурных изменениях. Объясните, почему именно такой подход важен для вашей организации.</a:t>
            </a:r>
          </a:p>
          <a:p>
            <a:endParaRPr lang="ru-RU"/>
          </a:p>
          <a:p>
            <a:r>
              <a:rPr lang="ru-RU"/>
              <a:t>Включите рисунок, показывающий какие качества руководителя потребуются для реализации этого подхода (глобальное мышление, стратегическое партнерство и т. д.).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9B2C5-969E-4E5C-B452-0053E09C5C46}" type="slidenum">
              <a:rPr lang="ru-RU"/>
              <a:pPr/>
              <a:t>14</a:t>
            </a:fld>
            <a:endParaRPr lang="ru-RU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Начните с четкой формулировки вашего представления о структурных изменениях. Объясните, почему именно такой подход важен для вашей организации.</a:t>
            </a:r>
          </a:p>
          <a:p>
            <a:endParaRPr lang="ru-RU"/>
          </a:p>
          <a:p>
            <a:r>
              <a:rPr lang="ru-RU"/>
              <a:t>Включите рисунок, показывающий какие качества руководителя потребуются для реализации этого подхода (глобальное мышление, стратегическое партнерство и т. д.).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89589-3E90-4A96-8ACC-2193C67B58AB}" type="slidenum">
              <a:rPr lang="ru-RU"/>
              <a:pPr/>
              <a:t>15</a:t>
            </a:fld>
            <a:endParaRPr lang="ru-RU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Начните с четкой формулировки вашего представления о структурных изменениях. Объясните, почему именно такой подход важен для вашей организации.</a:t>
            </a:r>
          </a:p>
          <a:p>
            <a:endParaRPr lang="ru-RU"/>
          </a:p>
          <a:p>
            <a:r>
              <a:rPr lang="ru-RU"/>
              <a:t>Включите рисунок, показывающий какие качества руководителя потребуются для реализации этого подхода (глобальное мышление, стратегическое партнерство и т. д.).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CA2DB-56B3-4E5A-9636-B089AA97B87A}" type="slidenum">
              <a:rPr lang="ru-RU"/>
              <a:pPr/>
              <a:t>16</a:t>
            </a:fld>
            <a:endParaRPr lang="ru-RU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Начните с четкой формулировки вашего представления о структурных изменениях. Объясните, почему именно такой подход важен для вашей организации.</a:t>
            </a:r>
          </a:p>
          <a:p>
            <a:endParaRPr lang="ru-RU"/>
          </a:p>
          <a:p>
            <a:r>
              <a:rPr lang="ru-RU"/>
              <a:t>Включите рисунок, показывающий какие качества руководителя потребуются для реализации этого подхода (глобальное мышление, стратегическое партнерство и т. д.).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D400A-BB23-41F2-916E-A00E8B800BFF}" type="slidenum">
              <a:rPr lang="ru-RU"/>
              <a:pPr/>
              <a:t>17</a:t>
            </a:fld>
            <a:endParaRPr lang="ru-RU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Начните с четкой формулировки вашего представления о структурных изменениях. Объясните, почему именно такой подход важен для вашей организации.</a:t>
            </a:r>
          </a:p>
          <a:p>
            <a:endParaRPr lang="ru-RU"/>
          </a:p>
          <a:p>
            <a:r>
              <a:rPr lang="ru-RU"/>
              <a:t>Включите рисунок, показывающий какие качества руководителя потребуются для реализации этого подхода (глобальное мышление, стратегическое партнерство и т. д.).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F1D42-937C-4E01-B1F6-1F1600C3F23E}" type="slidenum">
              <a:rPr lang="ru-RU"/>
              <a:pPr/>
              <a:t>18</a:t>
            </a:fld>
            <a:endParaRPr lang="ru-RU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Начните с четкой формулировки вашего представления о структурных изменениях. Объясните, почему именно такой подход важен для вашей организации.</a:t>
            </a:r>
          </a:p>
          <a:p>
            <a:endParaRPr lang="ru-RU"/>
          </a:p>
          <a:p>
            <a:r>
              <a:rPr lang="ru-RU"/>
              <a:t>Включите рисунок, показывающий какие качества руководителя потребуются для реализации этого подхода (глобальное мышление, стратегическое партнерство и т. д.).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565D4-2CFA-4021-8487-864C39C121A4}" type="slidenum">
              <a:rPr lang="ru-RU"/>
              <a:pPr/>
              <a:t>19</a:t>
            </a:fld>
            <a:endParaRPr lang="ru-RU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Начните с четкой формулировки вашего представления о структурных изменениях. Объясните, почему именно такой подход важен для вашей организации.</a:t>
            </a:r>
          </a:p>
          <a:p>
            <a:endParaRPr lang="ru-RU"/>
          </a:p>
          <a:p>
            <a:r>
              <a:rPr lang="ru-RU"/>
              <a:t>Включите рисунок, показывающий какие качества руководителя потребуются для реализации этого подхода (глобальное мышление, стратегическое партнерство и т. д.).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F529C-DB27-43AD-9772-CA61E2F1C985}" type="slidenum">
              <a:rPr lang="ru-RU"/>
              <a:pPr/>
              <a:t>20</a:t>
            </a:fld>
            <a:endParaRPr lang="ru-RU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Начните с четкой формулировки вашего представления о структурных изменениях. Объясните, почему именно такой подход важен для вашей организации.</a:t>
            </a:r>
          </a:p>
          <a:p>
            <a:endParaRPr lang="ru-RU"/>
          </a:p>
          <a:p>
            <a:r>
              <a:rPr lang="ru-RU"/>
              <a:t>Включите рисунок, показывающий какие качества руководителя потребуются для реализации этого подхода (глобальное мышление, стратегическое партнерство и т. д.).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66131-BD6B-48AA-AF08-9F66304B9F4F}" type="slidenum">
              <a:rPr lang="ru-RU"/>
              <a:pPr/>
              <a:t>21</a:t>
            </a:fld>
            <a:endParaRPr lang="ru-RU"/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Начните с четкой формулировки вашего представления о структурных изменениях. Объясните, почему именно такой подход важен для вашей организации.</a:t>
            </a:r>
          </a:p>
          <a:p>
            <a:endParaRPr lang="ru-RU"/>
          </a:p>
          <a:p>
            <a:r>
              <a:rPr lang="ru-RU"/>
              <a:t>Включите рисунок, показывающий какие качества руководителя потребуются для реализации этого подхода (глобальное мышление, стратегическое партнерство и т. д.).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BBE-2D73-435C-80F8-23BAF16AADF9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BBE-2D73-435C-80F8-23BAF16AADF9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BBE-2D73-435C-80F8-23BAF16AADF9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BBE-2D73-435C-80F8-23BAF16AADF9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BBE-2D73-435C-80F8-23BAF16AADF9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BBE-2D73-435C-80F8-23BAF16AADF9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BBE-2D73-435C-80F8-23BAF16AADF9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BBE-2D73-435C-80F8-23BAF16AADF9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BBE-2D73-435C-80F8-23BAF16AADF9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BBE-2D73-435C-80F8-23BAF16AADF9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BBE-2D73-435C-80F8-23BAF16AADF9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60BBE-2D73-435C-80F8-23BAF16AADF9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Основы контрактной системы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7520880" cy="108012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Облизов</a:t>
            </a:r>
            <a:r>
              <a:rPr lang="ru-RU" dirty="0" smtClean="0">
                <a:solidFill>
                  <a:schemeClr val="tx1"/>
                </a:solidFill>
              </a:rPr>
              <a:t> Алексей Валерьевич, </a:t>
            </a:r>
            <a:r>
              <a:rPr lang="ru-RU" dirty="0" err="1" smtClean="0">
                <a:solidFill>
                  <a:schemeClr val="tx1"/>
                </a:solidFill>
              </a:rPr>
              <a:t>к.э.н</a:t>
            </a:r>
            <a:r>
              <a:rPr lang="ru-RU" dirty="0" smtClean="0">
                <a:solidFill>
                  <a:schemeClr val="tx1"/>
                </a:solidFill>
              </a:rPr>
              <a:t>.,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специалист по государственным и муниципальным закупкам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86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365929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400" b="1" dirty="0" smtClean="0">
                <a:solidFill>
                  <a:schemeClr val="hlink"/>
                </a:solidFill>
              </a:rPr>
              <a:t> </a:t>
            </a:r>
            <a:r>
              <a:rPr lang="ru-RU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Принципы (цели, установки) закупок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закупок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стремление всех закупочных систем к достижению определенных целей 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принципы: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Прозрачность (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транспарентность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Равноправие (справедливость);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Недискриминация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Эффективность;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Экономичность;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Подотчетность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60432" y="6093296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205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31"/>
            <a:ext cx="9144000" cy="684386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1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Закупки используются как средство решения задач социально–экономической политики: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60432" y="6093296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Задачи:</a:t>
            </a:r>
          </a:p>
          <a:p>
            <a:pPr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Увеличение занятости (снижение безработицы);</a:t>
            </a:r>
          </a:p>
          <a:p>
            <a:pPr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социального равенства;</a:t>
            </a:r>
          </a:p>
          <a:p>
            <a:pPr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Охрана окружающей среды;</a:t>
            </a:r>
          </a:p>
          <a:p>
            <a:pPr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Забота о будущих поколениях;</a:t>
            </a:r>
          </a:p>
          <a:p>
            <a:pPr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Региональное развитие;</a:t>
            </a:r>
          </a:p>
          <a:p>
            <a:pPr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отдельных национальных отраслей;</a:t>
            </a:r>
          </a:p>
          <a:p>
            <a:pPr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малого и среднего бизнеса;</a:t>
            </a:r>
          </a:p>
          <a:p>
            <a:pPr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предприятий, зависящих от госзаказа;</a:t>
            </a:r>
          </a:p>
          <a:p>
            <a:pPr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отдельных групп населения;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31"/>
            <a:ext cx="9144000" cy="684386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1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hlink"/>
                </a:solidFill>
              </a:rPr>
              <a:t>Основные этапы развития общественных закупок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60432" y="6093296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Развитие системы государственных закупок на ранней стадии – до середины 40- годов ХХ столетия;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2400" b="1" dirty="0" smtClean="0">
              <a:solidFill>
                <a:srgbClr val="00206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Период развития национальных систем закупок – 30- 70 годы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2400" b="1" dirty="0" smtClean="0">
              <a:solidFill>
                <a:srgbClr val="00206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Период глобализации систем государственных закупок -70 годы по настоящее время.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sz="2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12775"/>
            <a:ext cx="8610600" cy="2378075"/>
          </a:xfrm>
        </p:spPr>
        <p:txBody>
          <a:bodyPr/>
          <a:lstStyle/>
          <a:p>
            <a:r>
              <a:rPr lang="ru-RU" sz="3000" b="1" dirty="0">
                <a:solidFill>
                  <a:schemeClr val="hlink"/>
                </a:solidFill>
              </a:rPr>
              <a:t/>
            </a:r>
            <a:br>
              <a:rPr lang="ru-RU" sz="3000" b="1" dirty="0">
                <a:solidFill>
                  <a:schemeClr val="hlink"/>
                </a:solidFill>
              </a:rPr>
            </a:br>
            <a:r>
              <a:rPr lang="ru-RU" sz="3000" b="1" dirty="0">
                <a:solidFill>
                  <a:schemeClr val="hlink"/>
                </a:solidFill>
              </a:rPr>
              <a:t/>
            </a:r>
            <a:br>
              <a:rPr lang="ru-RU" sz="3000" b="1" dirty="0">
                <a:solidFill>
                  <a:schemeClr val="hlink"/>
                </a:solidFill>
              </a:rPr>
            </a:br>
            <a:r>
              <a:rPr lang="ru-RU" sz="3000" b="1" dirty="0">
                <a:solidFill>
                  <a:schemeClr val="hlink"/>
                </a:solidFill>
              </a:rPr>
              <a:t>Развитие системы </a:t>
            </a:r>
            <a:r>
              <a:rPr lang="ru-RU" sz="3000" b="1" dirty="0" err="1">
                <a:solidFill>
                  <a:schemeClr val="hlink"/>
                </a:solidFill>
              </a:rPr>
              <a:t>госзакупок</a:t>
            </a:r>
            <a:r>
              <a:rPr lang="ru-RU" sz="3000" b="1" dirty="0">
                <a:solidFill>
                  <a:schemeClr val="hlink"/>
                </a:solidFill>
              </a:rPr>
              <a:t> на ранней стадии (</a:t>
            </a:r>
            <a:r>
              <a:rPr lang="en-US" sz="3000" b="1" dirty="0">
                <a:solidFill>
                  <a:schemeClr val="hlink"/>
                </a:solidFill>
              </a:rPr>
              <a:t>XIX- </a:t>
            </a:r>
            <a:r>
              <a:rPr lang="ru-RU" sz="3000" b="1" dirty="0">
                <a:solidFill>
                  <a:schemeClr val="hlink"/>
                </a:solidFill>
              </a:rPr>
              <a:t>начало </a:t>
            </a:r>
            <a:r>
              <a:rPr lang="en-US" sz="3000" b="1" dirty="0">
                <a:solidFill>
                  <a:schemeClr val="hlink"/>
                </a:solidFill>
              </a:rPr>
              <a:t>XX</a:t>
            </a:r>
            <a:r>
              <a:rPr lang="ru-RU" sz="3000" b="1" dirty="0">
                <a:solidFill>
                  <a:schemeClr val="hlink"/>
                </a:solidFill>
              </a:rPr>
              <a:t> века) </a:t>
            </a:r>
            <a:r>
              <a:rPr lang="ru-RU" sz="3000" b="1" dirty="0"/>
              <a:t/>
            </a:r>
            <a:br>
              <a:rPr lang="ru-RU" sz="3000" b="1" dirty="0"/>
            </a:br>
            <a:endParaRPr lang="ru-RU" sz="3000" b="1" dirty="0">
              <a:solidFill>
                <a:schemeClr val="bg2"/>
              </a:solidFill>
            </a:endParaRP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8768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     Закупки на ранней стадии: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Не являлись системными;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Обеспечивали нужды армии и флота;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Средства выделялись только казенным предприятиям; 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Носили национальный, протекционистский характер;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Преследовали две цели: развитие внутренней конкуренции и предотвращение доступа на рынок государственных закупок иностранных поставщиков и товаров;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36600"/>
            <a:ext cx="8610600" cy="2378075"/>
          </a:xfrm>
        </p:spPr>
        <p:txBody>
          <a:bodyPr/>
          <a:lstStyle/>
          <a:p>
            <a:r>
              <a:rPr lang="ru-RU" sz="3000" b="1">
                <a:solidFill>
                  <a:schemeClr val="hlink"/>
                </a:solidFill>
              </a:rPr>
              <a:t/>
            </a:r>
            <a:br>
              <a:rPr lang="ru-RU" sz="3000" b="1">
                <a:solidFill>
                  <a:schemeClr val="hlink"/>
                </a:solidFill>
              </a:rPr>
            </a:br>
            <a:r>
              <a:rPr lang="ru-RU" sz="3000" b="1">
                <a:solidFill>
                  <a:schemeClr val="hlink"/>
                </a:solidFill>
              </a:rPr>
              <a:t/>
            </a:r>
            <a:br>
              <a:rPr lang="ru-RU" sz="3000" b="1">
                <a:solidFill>
                  <a:schemeClr val="hlink"/>
                </a:solidFill>
              </a:rPr>
            </a:br>
            <a:r>
              <a:rPr lang="ru-RU" sz="3000" b="1">
                <a:solidFill>
                  <a:schemeClr val="hlink"/>
                </a:solidFill>
              </a:rPr>
              <a:t>Период развития национальных систем закупок </a:t>
            </a:r>
            <a:br>
              <a:rPr lang="ru-RU" sz="3000" b="1">
                <a:solidFill>
                  <a:schemeClr val="hlink"/>
                </a:solidFill>
              </a:rPr>
            </a:br>
            <a:r>
              <a:rPr lang="ru-RU" sz="3000" b="1">
                <a:solidFill>
                  <a:schemeClr val="hlink"/>
                </a:solidFill>
              </a:rPr>
              <a:t>(40-е – 70-е годы </a:t>
            </a:r>
            <a:r>
              <a:rPr lang="en-US" sz="3000" b="1">
                <a:solidFill>
                  <a:schemeClr val="hlink"/>
                </a:solidFill>
              </a:rPr>
              <a:t>XX- </a:t>
            </a:r>
            <a:r>
              <a:rPr lang="ru-RU" sz="3000" b="1">
                <a:solidFill>
                  <a:schemeClr val="hlink"/>
                </a:solidFill>
              </a:rPr>
              <a:t>века)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4958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002060"/>
                </a:solidFill>
              </a:rPr>
              <a:t>     Закупки: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Становятся важной функцией государства и средством государственной политики;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Получает применение принцип «справедливости»; 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В США, Франции, Англии, ФРГ сформировано полное закупочное законодательство; 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Становятся инструментом социально-экономическом политики;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Формируются дополнительные задачи </a:t>
            </a:r>
            <a:r>
              <a:rPr lang="ru-RU" sz="2000" b="1" dirty="0" err="1">
                <a:solidFill>
                  <a:srgbClr val="002060"/>
                </a:solidFill>
              </a:rPr>
              <a:t>прокьюремента</a:t>
            </a:r>
            <a:r>
              <a:rPr lang="ru-RU" sz="2000" b="1" dirty="0">
                <a:solidFill>
                  <a:srgbClr val="002060"/>
                </a:solidFill>
              </a:rPr>
              <a:t>: борьба с безработицей, поддержка национальных отраслей, групп населения;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Политика протекционизма продолжает преобладать;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Начинают прослеживаться негативные последствия протекционизма;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508000"/>
            <a:ext cx="8610600" cy="1920875"/>
          </a:xfrm>
        </p:spPr>
        <p:txBody>
          <a:bodyPr/>
          <a:lstStyle/>
          <a:p>
            <a:r>
              <a:rPr lang="ru-RU" sz="3000" b="1">
                <a:solidFill>
                  <a:schemeClr val="hlink"/>
                </a:solidFill>
              </a:rPr>
              <a:t/>
            </a:r>
            <a:br>
              <a:rPr lang="ru-RU" sz="3000" b="1">
                <a:solidFill>
                  <a:schemeClr val="hlink"/>
                </a:solidFill>
              </a:rPr>
            </a:br>
            <a:r>
              <a:rPr lang="ru-RU" sz="3000" b="1">
                <a:solidFill>
                  <a:schemeClr val="hlink"/>
                </a:solidFill>
              </a:rPr>
              <a:t/>
            </a:r>
            <a:br>
              <a:rPr lang="ru-RU" sz="3000" b="1">
                <a:solidFill>
                  <a:schemeClr val="hlink"/>
                </a:solidFill>
              </a:rPr>
            </a:br>
            <a:r>
              <a:rPr lang="ru-RU" sz="3000" b="1">
                <a:solidFill>
                  <a:schemeClr val="hlink"/>
                </a:solidFill>
              </a:rPr>
              <a:t>Негативные последствия протекционизма в закупках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7244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 b="1" dirty="0">
                <a:solidFill>
                  <a:schemeClr val="bg2"/>
                </a:solidFill>
              </a:rPr>
              <a:t>    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до неоптимальных размеров предприятий;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государством неэффективных фирм;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Появление значительных национальных различий закупочных систем;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Искажение рынка государственными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субсидями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искусственно высокими ценами, поддержкой НИОКР;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Дублирование, разобщенность,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неоптимальность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НИОКР;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Ослабление стимулов к инвестированию в новые технологии для поддержки конкурентоспособности;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должной маркетинговой и производственной стратегий у фирм;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роста продуктовой специализации.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Эти негативные тенденции в экономике и усиливающиеся региональные и глобальные интеграционные процессы поставили вопрос либерализации рынка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госзакупок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36600"/>
            <a:ext cx="8610600" cy="2378075"/>
          </a:xfrm>
        </p:spPr>
        <p:txBody>
          <a:bodyPr/>
          <a:lstStyle/>
          <a:p>
            <a:r>
              <a:rPr lang="ru-RU" sz="3000" b="1" dirty="0">
                <a:solidFill>
                  <a:schemeClr val="hlink"/>
                </a:solidFill>
              </a:rPr>
              <a:t/>
            </a:r>
            <a:br>
              <a:rPr lang="ru-RU" sz="3000" b="1" dirty="0">
                <a:solidFill>
                  <a:schemeClr val="hlink"/>
                </a:solidFill>
              </a:rPr>
            </a:br>
            <a:r>
              <a:rPr lang="ru-RU" sz="3000" b="1" dirty="0">
                <a:solidFill>
                  <a:schemeClr val="hlink"/>
                </a:solidFill>
              </a:rPr>
              <a:t/>
            </a:r>
            <a:br>
              <a:rPr lang="ru-RU" sz="3000" b="1" dirty="0">
                <a:solidFill>
                  <a:schemeClr val="hlink"/>
                </a:solidFill>
              </a:rPr>
            </a:br>
            <a:r>
              <a:rPr lang="ru-RU" sz="3000" b="1" dirty="0">
                <a:solidFill>
                  <a:schemeClr val="hlink"/>
                </a:solidFill>
              </a:rPr>
              <a:t>Период глобализации систем государственных закупок </a:t>
            </a:r>
            <a:r>
              <a:rPr lang="ru-RU" sz="3000" b="1" dirty="0" smtClean="0">
                <a:solidFill>
                  <a:schemeClr val="hlink"/>
                </a:solidFill>
              </a:rPr>
              <a:t>(</a:t>
            </a:r>
            <a:r>
              <a:rPr lang="ru-RU" sz="3000" b="1" dirty="0">
                <a:solidFill>
                  <a:schemeClr val="hlink"/>
                </a:solidFill>
              </a:rPr>
              <a:t>70-е годы </a:t>
            </a:r>
            <a:r>
              <a:rPr lang="en-US" sz="3000" b="1" dirty="0">
                <a:solidFill>
                  <a:schemeClr val="hlink"/>
                </a:solidFill>
              </a:rPr>
              <a:t>XX</a:t>
            </a:r>
            <a:r>
              <a:rPr lang="ru-RU" sz="3000" b="1" dirty="0">
                <a:solidFill>
                  <a:schemeClr val="hlink"/>
                </a:solidFill>
              </a:rPr>
              <a:t> века </a:t>
            </a:r>
            <a:r>
              <a:rPr lang="en-US" sz="3000" b="1" dirty="0">
                <a:solidFill>
                  <a:schemeClr val="hlink"/>
                </a:solidFill>
              </a:rPr>
              <a:t>– </a:t>
            </a:r>
            <a:r>
              <a:rPr lang="ru-RU" sz="3000" b="1" dirty="0">
                <a:solidFill>
                  <a:schemeClr val="hlink"/>
                </a:solidFill>
              </a:rPr>
              <a:t>ХХ</a:t>
            </a:r>
            <a:r>
              <a:rPr lang="en-US" sz="3000" b="1" dirty="0">
                <a:solidFill>
                  <a:schemeClr val="hlink"/>
                </a:solidFill>
              </a:rPr>
              <a:t>I </a:t>
            </a:r>
            <a:r>
              <a:rPr lang="ru-RU" sz="3000" b="1" dirty="0">
                <a:solidFill>
                  <a:schemeClr val="hlink"/>
                </a:solidFill>
              </a:rPr>
              <a:t>век)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4958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Развитие государственных закупок  исходило из факта признания экономической теорией выгод свободной торговли, лишенной дискриминации 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Стирание национальных различий в закупочном законодательстве;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 единого паритетного режима доступа на рынок государственных закупок;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единой системы информирования о закупках;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Обязательное соблюдение основных принципов закупок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508000"/>
            <a:ext cx="8610600" cy="1920875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hlink"/>
                </a:solidFill>
              </a:rPr>
              <a:t/>
            </a:r>
            <a:br>
              <a:rPr lang="ru-RU" sz="3000" b="1" dirty="0">
                <a:solidFill>
                  <a:schemeClr val="hlink"/>
                </a:solidFill>
              </a:rPr>
            </a:br>
            <a:r>
              <a:rPr lang="ru-RU" sz="3000" b="1" dirty="0">
                <a:solidFill>
                  <a:schemeClr val="hlink"/>
                </a:solidFill>
              </a:rPr>
              <a:t/>
            </a:r>
            <a:br>
              <a:rPr lang="ru-RU" sz="3000" b="1" dirty="0">
                <a:solidFill>
                  <a:schemeClr val="hlink"/>
                </a:solidFill>
              </a:rPr>
            </a:br>
            <a:r>
              <a:rPr lang="ru-RU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Масштабы глобализации систем государственных закупок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0174"/>
            <a:ext cx="8610600" cy="4748226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chemeClr val="folHlink"/>
                </a:solidFill>
              </a:rPr>
              <a:t>    </a:t>
            </a:r>
            <a:endParaRPr lang="ru-RU" sz="2800" b="1" dirty="0" smtClean="0">
              <a:solidFill>
                <a:schemeClr val="folHlink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folHlink"/>
                </a:solidFill>
              </a:rPr>
              <a:t>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Глобализация закупок осуществлялась как во всемирном, так и региональном масштабах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Всемирный: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ГАТТ; 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ГАТС;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ВТО; 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UNCITRAL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Всемирный банк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Региональный: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NAFTA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79400"/>
            <a:ext cx="8610600" cy="1463675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hlink"/>
                </a:solidFill>
              </a:rPr>
              <a:t/>
            </a:r>
            <a:br>
              <a:rPr lang="ru-RU" sz="3000" b="1" dirty="0">
                <a:solidFill>
                  <a:schemeClr val="hlink"/>
                </a:solidFill>
              </a:rPr>
            </a:br>
            <a:r>
              <a:rPr lang="ru-RU" sz="3000" b="1" dirty="0">
                <a:solidFill>
                  <a:schemeClr val="hlink"/>
                </a:solidFill>
              </a:rPr>
              <a:t/>
            </a:r>
            <a:br>
              <a:rPr lang="ru-RU" sz="3000" b="1" dirty="0">
                <a:solidFill>
                  <a:schemeClr val="hlink"/>
                </a:solidFill>
              </a:rPr>
            </a:br>
            <a:r>
              <a:rPr lang="ru-RU" sz="3000" b="1" dirty="0" smtClean="0">
                <a:solidFill>
                  <a:schemeClr val="hlink"/>
                </a:solidFill>
              </a:rPr>
              <a:t> </a:t>
            </a:r>
            <a:r>
              <a:rPr lang="ru-RU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UNCITRAL</a:t>
            </a:r>
            <a:endParaRPr lang="ru-RU" sz="3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4422"/>
            <a:ext cx="8610600" cy="5033978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folHlink"/>
                </a:solidFill>
              </a:rPr>
              <a:t> </a:t>
            </a:r>
            <a:r>
              <a:rPr lang="en-US" sz="2400" b="1" dirty="0">
                <a:solidFill>
                  <a:schemeClr val="folHlink"/>
                </a:solidFill>
              </a:rPr>
              <a:t>      </a:t>
            </a:r>
            <a:endParaRPr lang="ru-RU" sz="2400" b="1" dirty="0" smtClean="0">
              <a:solidFill>
                <a:schemeClr val="folHlink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folHlink"/>
                </a:solidFill>
              </a:rPr>
              <a:t>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UNCITRAL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 ПО МЕЖДУНАРОДНОМУ ТОРГОВОМУ ПРАВУ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1987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UNCITRAL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приняла решение провести работу в области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прокьюремента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 – создание модели законодательства о государственных закупках, которая была принята в 1994 году как Типовой закон о закупке товаров, строительных работ и услуг;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Типового закона: оказать помощь странам, нуждающимся в улучшении законодательства о закупках и устранить ненужные препятствия в международной торговле;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Типовой закон широко применялся при разработке законодательства о закупках в странах Центральной и Восточной Европы (в том числе в Российской Федерации)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414338"/>
            <a:ext cx="8610600" cy="1463676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hlink"/>
                </a:solidFill>
              </a:rPr>
              <a:t/>
            </a:r>
            <a:br>
              <a:rPr lang="ru-RU" sz="3000" b="1" dirty="0">
                <a:solidFill>
                  <a:schemeClr val="hlink"/>
                </a:solidFill>
              </a:rPr>
            </a:br>
            <a:r>
              <a:rPr lang="ru-RU" sz="3000" b="1" dirty="0">
                <a:solidFill>
                  <a:schemeClr val="hlink"/>
                </a:solidFill>
              </a:rPr>
              <a:t/>
            </a:r>
            <a:br>
              <a:rPr lang="ru-RU" sz="3000" b="1" dirty="0">
                <a:solidFill>
                  <a:schemeClr val="hlink"/>
                </a:solidFill>
              </a:rPr>
            </a:br>
            <a:r>
              <a:rPr lang="ru-RU" sz="4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Всемирный банк</a:t>
            </a:r>
            <a:endParaRPr lang="ru-RU" sz="4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981976" cy="49530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</a:pPr>
            <a:endParaRPr lang="ru-RU" sz="2400" b="1" dirty="0">
              <a:solidFill>
                <a:schemeClr val="bg2"/>
              </a:solidFill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Финансирует программы развития в развивающихся странах и странах с переходным периодом;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Выпустил специальное Руководство Банка по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прокьюременту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(1994);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Разработал стандартные тендерные документы для закупочных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Агенств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работающих по проектам Банка;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Организовал обучение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прокьюременту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специалистов из развивающихся и стран с переходной экономикой – в России, начиная с 1996 года;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понятия системы общественных (государственных и муниципальных) закупок в мире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Общественные закупки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public purchasing) –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закупки для общественных нужд, в которых государство не рассматривается как некий экономический субъект, имеющий свои собственные нужды; </a:t>
            </a:r>
            <a:b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Государственные закупки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(правительственные закупки)  (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government procurement)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закупка товаров, работ, услуг для государственных (муниципальных) нужд, финансирование которых ведется из средств налогоплательщиков и объект закупки не используется для коммерческих нужд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60432" y="6093296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42938"/>
            <a:ext cx="8610600" cy="1920876"/>
          </a:xfrm>
        </p:spPr>
        <p:txBody>
          <a:bodyPr/>
          <a:lstStyle/>
          <a:p>
            <a:r>
              <a:rPr lang="ru-RU" sz="3000" b="1">
                <a:solidFill>
                  <a:schemeClr val="hlink"/>
                </a:solidFill>
              </a:rPr>
              <a:t/>
            </a:r>
            <a:br>
              <a:rPr lang="ru-RU" sz="3000" b="1">
                <a:solidFill>
                  <a:schemeClr val="hlink"/>
                </a:solidFill>
              </a:rPr>
            </a:br>
            <a:r>
              <a:rPr lang="ru-RU" sz="3000" b="1">
                <a:solidFill>
                  <a:schemeClr val="hlink"/>
                </a:solidFill>
              </a:rPr>
              <a:t/>
            </a:r>
            <a:br>
              <a:rPr lang="ru-RU" sz="3000" b="1">
                <a:solidFill>
                  <a:schemeClr val="hlink"/>
                </a:solidFill>
              </a:rPr>
            </a:br>
            <a:r>
              <a:rPr lang="ru-RU" sz="3000" b="1">
                <a:solidFill>
                  <a:schemeClr val="hlink"/>
                </a:solidFill>
              </a:rPr>
              <a:t>Основные тенденции дальнейшего развития</a:t>
            </a:r>
            <a:endParaRPr lang="ru-RU" sz="3000" b="1">
              <a:solidFill>
                <a:schemeClr val="bg2"/>
              </a:solidFill>
            </a:endParaRP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357298"/>
            <a:ext cx="8610600" cy="49530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endParaRPr lang="ru-RU" sz="2400" b="1" dirty="0">
              <a:solidFill>
                <a:schemeClr val="bg2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дальнейшая модернизация процедур с целью их упрощения и снятия бюрократических барьеров;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дальнейшая интеграция нормативно-правовой базы в сторону адаптации и устранения коллизий национальных законодательств и международных правил;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усиление влияния на национальные системы закупок международных закупочных систем;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электронных закупок как наиболее прозрачного и оперативного способа размещения заказов;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414338"/>
            <a:ext cx="8610600" cy="1463676"/>
          </a:xfrm>
        </p:spPr>
        <p:txBody>
          <a:bodyPr/>
          <a:lstStyle/>
          <a:p>
            <a:r>
              <a:rPr lang="ru-RU" sz="3000" b="1">
                <a:solidFill>
                  <a:schemeClr val="hlink"/>
                </a:solidFill>
              </a:rPr>
              <a:t/>
            </a:r>
            <a:br>
              <a:rPr lang="ru-RU" sz="3000" b="1">
                <a:solidFill>
                  <a:schemeClr val="hlink"/>
                </a:solidFill>
              </a:rPr>
            </a:br>
            <a:r>
              <a:rPr lang="ru-RU" sz="3000" b="1">
                <a:solidFill>
                  <a:schemeClr val="hlink"/>
                </a:solidFill>
              </a:rPr>
              <a:t/>
            </a:r>
            <a:br>
              <a:rPr lang="ru-RU" sz="3000" b="1">
                <a:solidFill>
                  <a:schemeClr val="hlink"/>
                </a:solidFill>
              </a:rPr>
            </a:br>
            <a:r>
              <a:rPr lang="ru-RU" sz="3000" b="1">
                <a:solidFill>
                  <a:schemeClr val="hlink"/>
                </a:solidFill>
              </a:rPr>
              <a:t>Основные концепции развития</a:t>
            </a:r>
            <a:endParaRPr lang="ru-RU" sz="3000" b="1">
              <a:solidFill>
                <a:schemeClr val="bg2"/>
              </a:solidFill>
            </a:endParaRP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9530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</a:pPr>
            <a:endParaRPr lang="ru-RU" sz="1800" b="1" dirty="0">
              <a:solidFill>
                <a:schemeClr val="bg2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Value for money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VFM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 ценности результата за вложенные деньги: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максимальное развитие получат те закупочные процедуры, которые могут обеспечить наилучшее качество конечного результата закупочной деятельности.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Концепция «социального» (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или «зеленого» (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прокьюремента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Преимущества имеет поставщик, исполнитель, подрядчик, использующий свою прибыль и декларирующий использовать прибыль, полученную от государственного контракта на поддержку и заботу о старшем и будущем поколениях и окружающей среде.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Государство готово тратить деньги налогоплательщиков на прибыль поставщика только тогда, когда часть ее будет использована на заботу о будущем страны. </a:t>
            </a:r>
          </a:p>
        </p:txBody>
      </p:sp>
      <p:sp>
        <p:nvSpPr>
          <p:cNvPr id="727044" name="Rectangle 4"/>
          <p:cNvSpPr>
            <a:spLocks noChangeArrowheads="1"/>
          </p:cNvSpPr>
          <p:nvPr/>
        </p:nvSpPr>
        <p:spPr bwMode="auto">
          <a:xfrm>
            <a:off x="0" y="6400800"/>
            <a:ext cx="617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©</a:t>
            </a:r>
            <a:endParaRPr lang="ru-RU" sz="1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642918"/>
            <a:ext cx="814393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Россия имеет: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Одну из самых больших исторических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ретроспектив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развития государственных закупок;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Одну из самых коротких экономических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ретроспектив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развития государственных закупок (в связи с отсутствием экономической преемственности систем государственных закупок в различные исторические периоды).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42938"/>
            <a:ext cx="8610600" cy="1920876"/>
          </a:xfrm>
        </p:spPr>
        <p:txBody>
          <a:bodyPr/>
          <a:lstStyle/>
          <a:p>
            <a:r>
              <a:rPr lang="ru-RU" sz="3000" b="1" dirty="0">
                <a:solidFill>
                  <a:schemeClr val="hlink"/>
                </a:solidFill>
              </a:rPr>
              <a:t/>
            </a:r>
            <a:br>
              <a:rPr lang="ru-RU" sz="3000" b="1" dirty="0">
                <a:solidFill>
                  <a:schemeClr val="hlink"/>
                </a:solidFill>
              </a:rPr>
            </a:br>
            <a:r>
              <a:rPr lang="ru-RU" sz="3000" b="1" dirty="0">
                <a:solidFill>
                  <a:schemeClr val="hlink"/>
                </a:solidFill>
              </a:rPr>
              <a:t/>
            </a:r>
            <a:br>
              <a:rPr lang="ru-RU" sz="3000" b="1" dirty="0">
                <a:solidFill>
                  <a:schemeClr val="hlink"/>
                </a:solidFill>
              </a:rPr>
            </a:br>
            <a:r>
              <a:rPr lang="ru-RU" sz="3000" b="1" dirty="0">
                <a:solidFill>
                  <a:schemeClr val="hlink"/>
                </a:solidFill>
              </a:rPr>
              <a:t>Развитие закупок в России </a:t>
            </a:r>
            <a:r>
              <a:rPr lang="ru-RU" sz="3000" b="1" dirty="0" smtClean="0">
                <a:solidFill>
                  <a:schemeClr val="hlink"/>
                </a:solidFill>
              </a:rPr>
              <a:t/>
            </a:r>
            <a:br>
              <a:rPr lang="ru-RU" sz="3000" b="1" dirty="0" smtClean="0">
                <a:solidFill>
                  <a:schemeClr val="hlink"/>
                </a:solidFill>
              </a:rPr>
            </a:br>
            <a:r>
              <a:rPr lang="ru-RU" sz="3000" b="1" dirty="0" smtClean="0">
                <a:solidFill>
                  <a:schemeClr val="hlink"/>
                </a:solidFill>
              </a:rPr>
              <a:t>до </a:t>
            </a:r>
            <a:r>
              <a:rPr lang="ru-RU" sz="3000" b="1" dirty="0">
                <a:solidFill>
                  <a:schemeClr val="hlink"/>
                </a:solidFill>
              </a:rPr>
              <a:t>революции 1917 года</a:t>
            </a:r>
            <a:endParaRPr lang="ru-RU" sz="3000" b="1" dirty="0">
              <a:solidFill>
                <a:schemeClr val="bg2"/>
              </a:solidFill>
            </a:endParaRP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5626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</a:pPr>
            <a:endParaRPr lang="ru-RU" sz="1600" b="1" dirty="0">
              <a:solidFill>
                <a:schemeClr val="bg2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сведения в Архивах Приказа тайных дел в середине 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века;</a:t>
            </a:r>
          </a:p>
          <a:p>
            <a:pPr marL="609600" indent="-609600">
              <a:lnSpc>
                <a:spcPct val="80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 царя Алексея Михайловича от 7 июля 1654 года «О подрядной цене на доставку в Смоленск муки и сахара».</a:t>
            </a:r>
          </a:p>
          <a:p>
            <a:pPr marL="609600" indent="-609600">
              <a:lnSpc>
                <a:spcPct val="80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публикации указами о казенных подрядах и продажах» 1714 года;</a:t>
            </a:r>
          </a:p>
          <a:p>
            <a:pPr marL="609600" indent="-609600">
              <a:lnSpc>
                <a:spcPct val="80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Регламент Адмиралтейства и Верфи «Каким образом подрядчиков сыскивать и с ними договариваться» 1721 года;</a:t>
            </a:r>
          </a:p>
          <a:p>
            <a:pPr marL="609600" indent="-609600">
              <a:lnSpc>
                <a:spcPct val="80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Сената «Как поступить с подрядчиками, заключившими торги подлогом высокой ценою, и с присутствующими в том поспособствовавшими» 1721 года;</a:t>
            </a:r>
          </a:p>
          <a:p>
            <a:pPr marL="609600" indent="-609600">
              <a:lnSpc>
                <a:spcPct val="80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Регламент 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Камер-Коллегии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«Правила для производства подрядов» 1732 года;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Фактически все государственные закупки проводились для нужд армии и флота и предусматривали не только правила размещения заказа, но и нормы по предотвращению коррупции.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законодательства шло по пути стимулирования конкуренции путем проведения гласных, ограниченных во времени, простых процедур, контролируемых государством, борьбы с мздоимством и лихоимством чиновников.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42938"/>
            <a:ext cx="8610600" cy="1920876"/>
          </a:xfrm>
        </p:spPr>
        <p:txBody>
          <a:bodyPr/>
          <a:lstStyle/>
          <a:p>
            <a:r>
              <a:rPr lang="ru-RU" sz="3000" b="1" dirty="0">
                <a:solidFill>
                  <a:schemeClr val="hlink"/>
                </a:solidFill>
              </a:rPr>
              <a:t/>
            </a:r>
            <a:br>
              <a:rPr lang="ru-RU" sz="3000" b="1" dirty="0">
                <a:solidFill>
                  <a:schemeClr val="hlink"/>
                </a:solidFill>
              </a:rPr>
            </a:br>
            <a:r>
              <a:rPr lang="ru-RU" sz="3000" b="1" dirty="0">
                <a:solidFill>
                  <a:schemeClr val="hlink"/>
                </a:solidFill>
              </a:rPr>
              <a:t/>
            </a:r>
            <a:br>
              <a:rPr lang="ru-RU" sz="3000" b="1" dirty="0">
                <a:solidFill>
                  <a:schemeClr val="hlink"/>
                </a:solidFill>
              </a:rPr>
            </a:br>
            <a:r>
              <a:rPr lang="ru-RU" sz="3000" b="1" dirty="0">
                <a:solidFill>
                  <a:schemeClr val="hlink"/>
                </a:solidFill>
              </a:rPr>
              <a:t>Развитие закупок в России  в период </a:t>
            </a:r>
            <a:r>
              <a:rPr lang="ru-RU" sz="3000" b="1" dirty="0" smtClean="0">
                <a:solidFill>
                  <a:schemeClr val="hlink"/>
                </a:solidFill>
              </a:rPr>
              <a:t/>
            </a:r>
            <a:br>
              <a:rPr lang="ru-RU" sz="3000" b="1" dirty="0" smtClean="0">
                <a:solidFill>
                  <a:schemeClr val="hlink"/>
                </a:solidFill>
              </a:rPr>
            </a:br>
            <a:r>
              <a:rPr lang="ru-RU" sz="3000" b="1" dirty="0" smtClean="0">
                <a:solidFill>
                  <a:schemeClr val="hlink"/>
                </a:solidFill>
              </a:rPr>
              <a:t>с </a:t>
            </a:r>
            <a:r>
              <a:rPr lang="ru-RU" sz="3000" b="1" dirty="0">
                <a:solidFill>
                  <a:schemeClr val="hlink"/>
                </a:solidFill>
              </a:rPr>
              <a:t>1917 по 1990 годы</a:t>
            </a:r>
            <a:endParaRPr lang="ru-RU" sz="3000" b="1" dirty="0">
              <a:solidFill>
                <a:schemeClr val="bg2"/>
              </a:solidFill>
            </a:endParaRP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9530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Хроника событий в системе государственных закупок этого периода свидетельствует о становлении жесткой государственной системы распределения заказов по казенным предприятиям;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 ценообразования контракта по себестоимости продукции;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Плановая социалистическая экономика: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назначала потребности;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определяла и создавала исполнителей заказов;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-     распределяла объекты закупок по потребителям;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Конкуренция и доступ иностранных товаров, работ, услуг на государственный рынок были фактически исключены.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42938"/>
            <a:ext cx="8610600" cy="1633538"/>
          </a:xfrm>
        </p:spPr>
        <p:txBody>
          <a:bodyPr>
            <a:normAutofit fontScale="90000"/>
          </a:bodyPr>
          <a:lstStyle/>
          <a:p>
            <a:r>
              <a:rPr lang="ru-RU" sz="3000" b="1">
                <a:solidFill>
                  <a:schemeClr val="hlink"/>
                </a:solidFill>
              </a:rPr>
              <a:t/>
            </a:r>
            <a:br>
              <a:rPr lang="ru-RU" sz="3000" b="1">
                <a:solidFill>
                  <a:schemeClr val="hlink"/>
                </a:solidFill>
              </a:rPr>
            </a:br>
            <a:r>
              <a:rPr lang="ru-RU" sz="3000" b="1">
                <a:solidFill>
                  <a:schemeClr val="hlink"/>
                </a:solidFill>
              </a:rPr>
              <a:t/>
            </a:r>
            <a:br>
              <a:rPr lang="ru-RU" sz="3000" b="1">
                <a:solidFill>
                  <a:schemeClr val="hlink"/>
                </a:solidFill>
              </a:rPr>
            </a:br>
            <a:r>
              <a:rPr lang="ru-RU" sz="3000" b="1">
                <a:solidFill>
                  <a:schemeClr val="hlink"/>
                </a:solidFill>
              </a:rPr>
              <a:t>Современная история российских государственных закупок</a:t>
            </a:r>
            <a:endParaRPr lang="ru-RU" sz="3000" b="1">
              <a:solidFill>
                <a:schemeClr val="bg2"/>
              </a:solidFill>
            </a:endParaRP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2578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</a:pPr>
            <a:endParaRPr lang="ru-RU" sz="2000" b="1" dirty="0">
              <a:solidFill>
                <a:schemeClr val="bg2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1. 1991-1994 годы: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рыночных механизмов в государственную закупочную систему;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2. 1994-1997 годы: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регламентация закупочной деятельности для федеральных государственных нужд;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3. 1997-2005 годы: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сближение российской и международной систем государственных закупок, экономический рост, разграничение полномочий между центром и регионами, нарастание коррупции;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4. 2005 год – настоящее время. Реформа государственных и муниципальных закупок России. Единство норм, жесткая регламентация процедур, усиление ответственности, прозрачности, информатизация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закупок: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- 2006г.-2013г. (94-ФЗ)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- 2014г. по н.в. (44-ФЗ: КОНТРАКТНАЯ СИСТЕМА)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91683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1901"/>
            <a:ext cx="8072494" cy="574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256116"/>
            <a:ext cx="8146174" cy="595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313363" cy="572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428604"/>
            <a:ext cx="7896225" cy="539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86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221825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Закупки  как система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целей, структур, процессов,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включая процедуры, практические методы и приемы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ресурсов определяется как</a:t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прокьюремент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procurement)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0432" y="6093296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85729"/>
            <a:ext cx="757237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" y="214291"/>
            <a:ext cx="77343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215370" cy="560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285729"/>
            <a:ext cx="8143932" cy="588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357166"/>
            <a:ext cx="8072494" cy="585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7929617" cy="580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57166"/>
            <a:ext cx="7572375" cy="584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357167"/>
            <a:ext cx="7562850" cy="571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31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71480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Обязательства заказчика: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-контрактная служба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комиссия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588" y="500042"/>
            <a:ext cx="7362825" cy="544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156325" y="2060575"/>
            <a:ext cx="2879725" cy="461963"/>
          </a:xfrm>
          <a:prstGeom prst="rect">
            <a:avLst/>
          </a:prstGeom>
          <a:solidFill>
            <a:srgbClr val="C9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156325" y="4581525"/>
            <a:ext cx="2808288" cy="444500"/>
          </a:xfrm>
          <a:prstGeom prst="rect">
            <a:avLst/>
          </a:prstGeom>
          <a:solidFill>
            <a:srgbClr val="C9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534400" cy="838200"/>
          </a:xfrm>
        </p:spPr>
        <p:txBody>
          <a:bodyPr/>
          <a:lstStyle/>
          <a:p>
            <a:pPr algn="l"/>
            <a:r>
              <a:rPr lang="fi-FI" altLang="ru-RU" sz="3600" smtClean="0">
                <a:solidFill>
                  <a:srgbClr val="000000"/>
                </a:solidFill>
              </a:rPr>
              <a:t>  </a:t>
            </a:r>
            <a:r>
              <a:rPr lang="ru-RU" altLang="ru-RU" sz="3600" smtClean="0">
                <a:solidFill>
                  <a:srgbClr val="FF99FF"/>
                </a:solidFill>
                <a:latin typeface="Times New Roman" pitchFamily="18" charset="0"/>
              </a:rPr>
              <a:t>ПРОЦЕСС ПРОКЬЮРЕМЕНТА</a:t>
            </a:r>
            <a:endParaRPr lang="fi-FI" altLang="ru-RU" sz="3600" smtClean="0">
              <a:solidFill>
                <a:srgbClr val="FF99FF"/>
              </a:solidFill>
              <a:latin typeface="Times New Roman" pitchFamily="18" charset="0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609600" y="838200"/>
            <a:ext cx="5334000" cy="5105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 rot="10800000">
            <a:off x="609600" y="609600"/>
            <a:ext cx="5334000" cy="5334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9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1371600" y="1524000"/>
            <a:ext cx="3810000" cy="3657600"/>
          </a:xfrm>
          <a:prstGeom prst="ellipse">
            <a:avLst/>
          </a:prstGeom>
          <a:solidFill>
            <a:srgbClr val="00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lt-LT" altLang="ru-RU" sz="2400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1447800" y="2895600"/>
            <a:ext cx="3657600" cy="7620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3200400" y="1524000"/>
            <a:ext cx="76200" cy="36576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1676400" y="2209800"/>
            <a:ext cx="3124200" cy="21336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2438400" y="1676400"/>
            <a:ext cx="1600200" cy="32766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1828800" y="2209800"/>
            <a:ext cx="2971800" cy="22098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2438400" y="1752600"/>
            <a:ext cx="1752600" cy="32004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3352800" y="17494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ru-RU" sz="1800" b="1">
                <a:solidFill>
                  <a:srgbClr val="000000"/>
                </a:solidFill>
                <a:latin typeface="Arial" charset="0"/>
              </a:rPr>
              <a:t>A.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3962400" y="19780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ru-RU" sz="1800" b="1">
                <a:solidFill>
                  <a:srgbClr val="000000"/>
                </a:solidFill>
                <a:latin typeface="Arial" charset="0"/>
              </a:rPr>
              <a:t>B.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4495800" y="25114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ru-RU" sz="1800" b="1">
                <a:solidFill>
                  <a:srgbClr val="000000"/>
                </a:solidFill>
                <a:latin typeface="Arial" charset="0"/>
              </a:rPr>
              <a:t>C.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4648200" y="31210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ru-RU" sz="1800" b="1">
                <a:solidFill>
                  <a:srgbClr val="000000"/>
                </a:solidFill>
                <a:latin typeface="Arial" charset="0"/>
              </a:rPr>
              <a:t>D.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4572000" y="373062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ru-RU" sz="1800" b="1">
                <a:solidFill>
                  <a:srgbClr val="000000"/>
                </a:solidFill>
                <a:latin typeface="Arial" charset="0"/>
              </a:rPr>
              <a:t>E.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4114800" y="426402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ru-RU" sz="1800" b="1">
                <a:solidFill>
                  <a:srgbClr val="000000"/>
                </a:solidFill>
                <a:latin typeface="Arial" charset="0"/>
              </a:rPr>
              <a:t>F.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3429000" y="4568825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ru-RU" sz="1800" b="1">
                <a:solidFill>
                  <a:srgbClr val="000000"/>
                </a:solidFill>
                <a:latin typeface="Arial" charset="0"/>
              </a:rPr>
              <a:t>G.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2743200" y="45720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ru-RU" sz="1800" b="1">
                <a:solidFill>
                  <a:srgbClr val="000000"/>
                </a:solidFill>
                <a:latin typeface="Arial" charset="0"/>
              </a:rPr>
              <a:t>H.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2057400" y="4264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ru-RU" sz="1800" b="1">
                <a:solidFill>
                  <a:srgbClr val="000000"/>
                </a:solidFill>
                <a:latin typeface="Arial" charset="0"/>
              </a:rPr>
              <a:t>I.</a:t>
            </a: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1600200" y="37306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ru-RU" sz="1800" b="1">
                <a:solidFill>
                  <a:srgbClr val="000000"/>
                </a:solidFill>
                <a:latin typeface="Arial" charset="0"/>
              </a:rPr>
              <a:t>J.</a:t>
            </a: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1447800" y="31210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ru-RU" sz="1800" b="1">
                <a:solidFill>
                  <a:srgbClr val="000000"/>
                </a:solidFill>
                <a:latin typeface="Arial" charset="0"/>
              </a:rPr>
              <a:t>K.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1752600" y="24384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ru-RU" sz="1800" b="1">
                <a:solidFill>
                  <a:srgbClr val="000000"/>
                </a:solidFill>
                <a:latin typeface="Arial" charset="0"/>
              </a:rPr>
              <a:t>L.</a:t>
            </a: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2133600" y="19812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ru-RU" sz="1800" b="1">
                <a:solidFill>
                  <a:srgbClr val="000000"/>
                </a:solidFill>
                <a:latin typeface="Arial" charset="0"/>
              </a:rPr>
              <a:t>M.</a:t>
            </a: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2667000" y="17526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ru-RU" sz="1800" b="1">
                <a:solidFill>
                  <a:srgbClr val="000000"/>
                </a:solidFill>
                <a:latin typeface="Arial" charset="0"/>
              </a:rPr>
              <a:t>N.</a:t>
            </a:r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1447800" y="2895600"/>
            <a:ext cx="3733800" cy="7620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606425" y="903288"/>
            <a:ext cx="5440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fi-FI" altLang="ru-RU" sz="1400" b="1" dirty="0">
                <a:latin typeface="Arial" charset="0"/>
              </a:rPr>
              <a:t>1.</a:t>
            </a:r>
            <a:r>
              <a:rPr lang="ru-RU" altLang="ru-RU" sz="1400" b="1" dirty="0">
                <a:latin typeface="Arial" charset="0"/>
              </a:rPr>
              <a:t>ВИДЕНИЕ</a:t>
            </a:r>
            <a:endParaRPr lang="fi-FI" altLang="ru-RU" sz="1400" b="1" dirty="0">
              <a:latin typeface="Arial" charset="0"/>
            </a:endParaRPr>
          </a:p>
          <a:p>
            <a:pPr algn="ctr" eaLnBrk="1" hangingPunct="1"/>
            <a:r>
              <a:rPr lang="ru-RU" altLang="ru-RU" sz="1400" b="1" dirty="0">
                <a:latin typeface="Arial" charset="0"/>
              </a:rPr>
              <a:t>Стратегия организации и ее отражение в политике закупок</a:t>
            </a:r>
            <a:endParaRPr lang="fi-FI" altLang="ru-RU" sz="1400" b="1" dirty="0">
              <a:latin typeface="Arial" charset="0"/>
            </a:endParaRP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2554288" y="5170488"/>
            <a:ext cx="14001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fi-FI" altLang="ru-RU" sz="1400" b="1">
                <a:solidFill>
                  <a:srgbClr val="000000"/>
                </a:solidFill>
                <a:latin typeface="Arial" charset="0"/>
              </a:rPr>
              <a:t>2.</a:t>
            </a:r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Мониторинг</a:t>
            </a:r>
            <a:endParaRPr lang="fi-FI" altLang="ru-RU" sz="1400" b="1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endParaRPr lang="fi-FI" altLang="ru-RU" sz="1400" b="1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fi-FI" altLang="ru-RU" sz="1400" b="1">
                <a:solidFill>
                  <a:srgbClr val="000000"/>
                </a:solidFill>
                <a:latin typeface="Arial" charset="0"/>
              </a:rPr>
              <a:t>3. </a:t>
            </a:r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Развитие</a:t>
            </a:r>
            <a:endParaRPr lang="fi-FI" altLang="ru-RU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6096000" y="1125538"/>
            <a:ext cx="3048000" cy="504825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fi-FI" altLang="ru-RU" sz="1400" b="1">
                <a:solidFill>
                  <a:srgbClr val="000000"/>
                </a:solidFill>
                <a:latin typeface="Arial" charset="0"/>
              </a:rPr>
              <a:t>	</a:t>
            </a:r>
            <a:r>
              <a:rPr lang="ru-RU" altLang="ru-RU" sz="1400" b="1">
                <a:solidFill>
                  <a:schemeClr val="bg2"/>
                </a:solidFill>
              </a:rPr>
              <a:t>Формирование заказа</a:t>
            </a:r>
            <a:endParaRPr lang="fi-FI" altLang="ru-RU" sz="1400" b="1">
              <a:solidFill>
                <a:schemeClr val="bg2"/>
              </a:solidFill>
            </a:endParaRPr>
          </a:p>
          <a:p>
            <a:pPr marL="457200" indent="-457200" eaLnBrk="1" hangingPunct="1">
              <a:buFontTx/>
              <a:buAutoNum type="alphaUcPeriod"/>
            </a:pPr>
            <a:r>
              <a:rPr lang="ru-RU" altLang="ru-RU" sz="1400" b="1">
                <a:solidFill>
                  <a:srgbClr val="000000"/>
                </a:solidFill>
              </a:rPr>
              <a:t>Анализ заявок на закупку, исследование рынка</a:t>
            </a:r>
            <a:endParaRPr lang="fi-FI" altLang="ru-RU" sz="1400" b="1">
              <a:solidFill>
                <a:srgbClr val="000000"/>
              </a:solidFill>
            </a:endParaRPr>
          </a:p>
          <a:p>
            <a:pPr marL="457200" indent="-457200" eaLnBrk="1" hangingPunct="1">
              <a:buFontTx/>
              <a:buAutoNum type="alphaUcPeriod"/>
            </a:pPr>
            <a:r>
              <a:rPr lang="ru-RU" altLang="ru-RU" sz="1400" b="1">
                <a:solidFill>
                  <a:srgbClr val="000000"/>
                </a:solidFill>
              </a:rPr>
              <a:t>Подготовка плана закупок</a:t>
            </a:r>
            <a:endParaRPr lang="fi-FI" altLang="ru-RU" sz="1400" b="1">
              <a:solidFill>
                <a:srgbClr val="000000"/>
              </a:solidFill>
            </a:endParaRPr>
          </a:p>
          <a:p>
            <a:pPr marL="457200" indent="-457200" eaLnBrk="1" hangingPunct="1">
              <a:buFontTx/>
              <a:buAutoNum type="alphaUcPeriod"/>
            </a:pPr>
            <a:r>
              <a:rPr lang="ru-RU" altLang="ru-RU" sz="1400" b="1">
                <a:solidFill>
                  <a:srgbClr val="000000"/>
                </a:solidFill>
              </a:rPr>
              <a:t>Обоснование метода закупок</a:t>
            </a:r>
            <a:endParaRPr lang="fi-FI" altLang="ru-RU" sz="1400" b="1">
              <a:solidFill>
                <a:srgbClr val="000000"/>
              </a:solidFill>
            </a:endParaRPr>
          </a:p>
          <a:p>
            <a:pPr marL="457200" indent="-457200" eaLnBrk="1" hangingPunct="1">
              <a:buFontTx/>
              <a:buAutoNum type="alphaUcPeriod"/>
            </a:pPr>
            <a:r>
              <a:rPr lang="ru-RU" altLang="ru-RU" sz="1400" b="1">
                <a:solidFill>
                  <a:srgbClr val="000000"/>
                </a:solidFill>
              </a:rPr>
              <a:t>Подготовка технических спецификаций</a:t>
            </a:r>
            <a:endParaRPr lang="fi-FI" altLang="ru-RU" sz="1400" b="1">
              <a:solidFill>
                <a:srgbClr val="000000"/>
              </a:solidFill>
            </a:endParaRPr>
          </a:p>
          <a:p>
            <a:pPr marL="457200" indent="-457200" eaLnBrk="1" hangingPunct="1">
              <a:buFontTx/>
              <a:buAutoNum type="alphaUcPeriod"/>
            </a:pPr>
            <a:r>
              <a:rPr lang="ru-RU" altLang="ru-RU" sz="1400" b="1">
                <a:solidFill>
                  <a:srgbClr val="000000"/>
                </a:solidFill>
              </a:rPr>
              <a:t>Подготовка документации о закупке</a:t>
            </a:r>
          </a:p>
          <a:p>
            <a:pPr marL="457200" indent="-457200" algn="ctr" eaLnBrk="1" hangingPunct="1"/>
            <a:r>
              <a:rPr lang="ru-RU" altLang="ru-RU" sz="1400" b="1">
                <a:solidFill>
                  <a:schemeClr val="bg2"/>
                </a:solidFill>
              </a:rPr>
              <a:t>Размещение заказа</a:t>
            </a:r>
            <a:endParaRPr lang="fi-FI" altLang="ru-RU" sz="1400" b="1">
              <a:solidFill>
                <a:schemeClr val="bg2"/>
              </a:solidFill>
            </a:endParaRPr>
          </a:p>
          <a:p>
            <a:pPr marL="457200" indent="-457200" eaLnBrk="1" hangingPunct="1"/>
            <a:r>
              <a:rPr lang="en-US" altLang="ru-RU" sz="1400" b="1">
                <a:solidFill>
                  <a:srgbClr val="000000"/>
                </a:solidFill>
              </a:rPr>
              <a:t>F.       </a:t>
            </a:r>
            <a:r>
              <a:rPr lang="ru-RU" altLang="ru-RU" sz="1400" b="1">
                <a:solidFill>
                  <a:srgbClr val="000000"/>
                </a:solidFill>
              </a:rPr>
              <a:t>Публикация объявления</a:t>
            </a:r>
            <a:endParaRPr lang="fi-FI" altLang="ru-RU" sz="1400" b="1">
              <a:solidFill>
                <a:srgbClr val="000000"/>
              </a:solidFill>
            </a:endParaRPr>
          </a:p>
          <a:p>
            <a:pPr marL="457200" indent="-457200" eaLnBrk="1" hangingPunct="1"/>
            <a:r>
              <a:rPr lang="en-US" altLang="ru-RU" sz="1400" b="1">
                <a:solidFill>
                  <a:srgbClr val="000000"/>
                </a:solidFill>
              </a:rPr>
              <a:t>G.      </a:t>
            </a:r>
            <a:r>
              <a:rPr lang="ru-RU" altLang="ru-RU" sz="1400" b="1">
                <a:solidFill>
                  <a:srgbClr val="000000"/>
                </a:solidFill>
              </a:rPr>
              <a:t>Прием заявок участников</a:t>
            </a:r>
            <a:endParaRPr lang="fi-FI" altLang="ru-RU" sz="1400" b="1">
              <a:solidFill>
                <a:srgbClr val="000000"/>
              </a:solidFill>
            </a:endParaRPr>
          </a:p>
          <a:p>
            <a:pPr marL="457200" indent="-457200" eaLnBrk="1" hangingPunct="1"/>
            <a:r>
              <a:rPr lang="en-US" altLang="ru-RU" sz="1400" b="1">
                <a:solidFill>
                  <a:srgbClr val="000000"/>
                </a:solidFill>
              </a:rPr>
              <a:t>H.      </a:t>
            </a:r>
            <a:r>
              <a:rPr lang="ru-RU" altLang="ru-RU" sz="1400" b="1">
                <a:solidFill>
                  <a:srgbClr val="000000"/>
                </a:solidFill>
              </a:rPr>
              <a:t>Публичное вскрытие заявок</a:t>
            </a:r>
            <a:endParaRPr lang="fi-FI" altLang="ru-RU" sz="1400" b="1">
              <a:solidFill>
                <a:srgbClr val="000000"/>
              </a:solidFill>
            </a:endParaRPr>
          </a:p>
          <a:p>
            <a:pPr marL="457200" indent="-457200" eaLnBrk="1" hangingPunct="1"/>
            <a:r>
              <a:rPr lang="en-US" altLang="ru-RU" sz="1400" b="1">
                <a:solidFill>
                  <a:srgbClr val="000000"/>
                </a:solidFill>
              </a:rPr>
              <a:t>I.        </a:t>
            </a:r>
            <a:r>
              <a:rPr lang="ru-RU" altLang="ru-RU" sz="1400" b="1">
                <a:solidFill>
                  <a:srgbClr val="000000"/>
                </a:solidFill>
              </a:rPr>
              <a:t>Сравнение и оценка предложений</a:t>
            </a:r>
            <a:endParaRPr lang="fi-FI" altLang="ru-RU" sz="1400" b="1">
              <a:solidFill>
                <a:srgbClr val="000000"/>
              </a:solidFill>
            </a:endParaRPr>
          </a:p>
          <a:p>
            <a:pPr marL="457200" indent="-457200" eaLnBrk="1" hangingPunct="1"/>
            <a:r>
              <a:rPr lang="en-US" altLang="ru-RU" sz="1400" b="1">
                <a:solidFill>
                  <a:srgbClr val="000000"/>
                </a:solidFill>
              </a:rPr>
              <a:t>J.         </a:t>
            </a:r>
            <a:r>
              <a:rPr lang="ru-RU" altLang="ru-RU" sz="1400" b="1">
                <a:solidFill>
                  <a:srgbClr val="000000"/>
                </a:solidFill>
              </a:rPr>
              <a:t>Присуждение договора</a:t>
            </a:r>
            <a:endParaRPr lang="fi-FI" altLang="ru-RU" sz="1400" b="1">
              <a:solidFill>
                <a:srgbClr val="000000"/>
              </a:solidFill>
            </a:endParaRPr>
          </a:p>
          <a:p>
            <a:pPr marL="457200" indent="-457200" algn="ctr" eaLnBrk="1" hangingPunct="1"/>
            <a:r>
              <a:rPr lang="ru-RU" altLang="ru-RU" sz="1400" b="1">
                <a:solidFill>
                  <a:schemeClr val="bg2"/>
                </a:solidFill>
              </a:rPr>
              <a:t>Управление исполнением заказа</a:t>
            </a:r>
          </a:p>
          <a:p>
            <a:pPr marL="457200" indent="-457200" eaLnBrk="1" hangingPunct="1"/>
            <a:r>
              <a:rPr lang="en-US" altLang="ru-RU" sz="1400" b="1">
                <a:solidFill>
                  <a:srgbClr val="000000"/>
                </a:solidFill>
              </a:rPr>
              <a:t>K.    </a:t>
            </a:r>
            <a:r>
              <a:rPr lang="ru-RU" altLang="ru-RU" sz="1400" b="1">
                <a:solidFill>
                  <a:srgbClr val="000000"/>
                </a:solidFill>
              </a:rPr>
              <a:t>Администрирование договора</a:t>
            </a:r>
            <a:endParaRPr lang="fi-FI" altLang="ru-RU" sz="1400" b="1">
              <a:solidFill>
                <a:srgbClr val="000000"/>
              </a:solidFill>
            </a:endParaRPr>
          </a:p>
          <a:p>
            <a:pPr marL="457200" indent="-457200" eaLnBrk="1" hangingPunct="1"/>
            <a:r>
              <a:rPr lang="en-US" altLang="ru-RU" sz="1400" b="1">
                <a:solidFill>
                  <a:srgbClr val="000000"/>
                </a:solidFill>
              </a:rPr>
              <a:t>L.    </a:t>
            </a:r>
            <a:r>
              <a:rPr lang="ru-RU" altLang="ru-RU" sz="1400" b="1">
                <a:solidFill>
                  <a:srgbClr val="000000"/>
                </a:solidFill>
              </a:rPr>
              <a:t>Доставка до конечного пользователя</a:t>
            </a:r>
            <a:endParaRPr lang="fi-FI" altLang="ru-RU" sz="1400" b="1">
              <a:solidFill>
                <a:srgbClr val="000000"/>
              </a:solidFill>
            </a:endParaRPr>
          </a:p>
          <a:p>
            <a:pPr marL="457200" indent="-457200" eaLnBrk="1" hangingPunct="1"/>
            <a:r>
              <a:rPr lang="en-US" altLang="ru-RU" sz="1400" b="1">
                <a:solidFill>
                  <a:srgbClr val="000000"/>
                </a:solidFill>
              </a:rPr>
              <a:t>M.   </a:t>
            </a:r>
            <a:r>
              <a:rPr lang="ru-RU" altLang="ru-RU" sz="1400" b="1">
                <a:solidFill>
                  <a:srgbClr val="000000"/>
                </a:solidFill>
              </a:rPr>
              <a:t>Окончательная приемка у конечного пользователя</a:t>
            </a:r>
            <a:endParaRPr lang="fi-FI" altLang="ru-RU" sz="1400" b="1">
              <a:solidFill>
                <a:srgbClr val="000000"/>
              </a:solidFill>
            </a:endParaRPr>
          </a:p>
          <a:p>
            <a:pPr marL="457200" indent="-457200" eaLnBrk="1" hangingPunct="1"/>
            <a:r>
              <a:rPr lang="en-US" altLang="ru-RU" sz="1400" b="1">
                <a:solidFill>
                  <a:srgbClr val="000000"/>
                </a:solidFill>
              </a:rPr>
              <a:t>N.     </a:t>
            </a:r>
            <a:r>
              <a:rPr lang="ru-RU" altLang="ru-RU" sz="1400" b="1">
                <a:solidFill>
                  <a:srgbClr val="000000"/>
                </a:solidFill>
              </a:rPr>
              <a:t>Гарантийный период</a:t>
            </a:r>
            <a:endParaRPr lang="fi-FI" altLang="ru-RU" sz="1400" b="1">
              <a:solidFill>
                <a:srgbClr val="000000"/>
              </a:solidFill>
            </a:endParaRPr>
          </a:p>
        </p:txBody>
      </p:sp>
      <p:sp>
        <p:nvSpPr>
          <p:cNvPr id="46112" name="AutoShape 32"/>
          <p:cNvSpPr>
            <a:spLocks noChangeArrowheads="1"/>
          </p:cNvSpPr>
          <p:nvPr/>
        </p:nvSpPr>
        <p:spPr bwMode="auto">
          <a:xfrm rot="7040643">
            <a:off x="3905250" y="3562350"/>
            <a:ext cx="2089150" cy="10604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07" y="6849"/>
                </a:moveTo>
                <a:cubicBezTo>
                  <a:pt x="17025" y="3957"/>
                  <a:pt x="14049" y="2139"/>
                  <a:pt x="10800" y="2139"/>
                </a:cubicBezTo>
                <a:cubicBezTo>
                  <a:pt x="8270" y="2138"/>
                  <a:pt x="5866" y="3245"/>
                  <a:pt x="4221" y="5166"/>
                </a:cubicBezTo>
                <a:lnTo>
                  <a:pt x="2596" y="3775"/>
                </a:lnTo>
                <a:cubicBezTo>
                  <a:pt x="4648" y="1379"/>
                  <a:pt x="7645" y="-1"/>
                  <a:pt x="10800" y="0"/>
                </a:cubicBezTo>
                <a:cubicBezTo>
                  <a:pt x="14851" y="0"/>
                  <a:pt x="18562" y="2267"/>
                  <a:pt x="20410" y="5873"/>
                </a:cubicBezTo>
                <a:lnTo>
                  <a:pt x="22813" y="4641"/>
                </a:lnTo>
                <a:lnTo>
                  <a:pt x="21178" y="9716"/>
                </a:lnTo>
                <a:lnTo>
                  <a:pt x="16104" y="8080"/>
                </a:lnTo>
                <a:lnTo>
                  <a:pt x="18507" y="6849"/>
                </a:lnTo>
                <a:close/>
              </a:path>
            </a:pathLst>
          </a:custGeom>
          <a:solidFill>
            <a:srgbClr val="61879B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46113" name="AutoShape 33"/>
          <p:cNvSpPr>
            <a:spLocks noChangeArrowheads="1"/>
          </p:cNvSpPr>
          <p:nvPr/>
        </p:nvSpPr>
        <p:spPr bwMode="auto">
          <a:xfrm rot="-8269756">
            <a:off x="838200" y="3810000"/>
            <a:ext cx="2089150" cy="10604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07" y="6849"/>
                </a:moveTo>
                <a:cubicBezTo>
                  <a:pt x="17025" y="3957"/>
                  <a:pt x="14049" y="2139"/>
                  <a:pt x="10800" y="2139"/>
                </a:cubicBezTo>
                <a:cubicBezTo>
                  <a:pt x="8270" y="2138"/>
                  <a:pt x="5866" y="3245"/>
                  <a:pt x="4221" y="5166"/>
                </a:cubicBezTo>
                <a:lnTo>
                  <a:pt x="2596" y="3775"/>
                </a:lnTo>
                <a:cubicBezTo>
                  <a:pt x="4648" y="1379"/>
                  <a:pt x="7645" y="-1"/>
                  <a:pt x="10800" y="0"/>
                </a:cubicBezTo>
                <a:cubicBezTo>
                  <a:pt x="14851" y="0"/>
                  <a:pt x="18562" y="2267"/>
                  <a:pt x="20410" y="5873"/>
                </a:cubicBezTo>
                <a:lnTo>
                  <a:pt x="22813" y="4641"/>
                </a:lnTo>
                <a:lnTo>
                  <a:pt x="21178" y="9716"/>
                </a:lnTo>
                <a:lnTo>
                  <a:pt x="16104" y="8080"/>
                </a:lnTo>
                <a:lnTo>
                  <a:pt x="18507" y="6849"/>
                </a:lnTo>
                <a:close/>
              </a:path>
            </a:pathLst>
          </a:custGeom>
          <a:solidFill>
            <a:srgbClr val="61879B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6114" name="AutoShape 34"/>
          <p:cNvSpPr>
            <a:spLocks noChangeArrowheads="1"/>
          </p:cNvSpPr>
          <p:nvPr/>
        </p:nvSpPr>
        <p:spPr bwMode="auto">
          <a:xfrm rot="2929093">
            <a:off x="3890963" y="1809750"/>
            <a:ext cx="2012950" cy="10604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07" y="6849"/>
                </a:moveTo>
                <a:cubicBezTo>
                  <a:pt x="17025" y="3957"/>
                  <a:pt x="14049" y="2139"/>
                  <a:pt x="10800" y="2139"/>
                </a:cubicBezTo>
                <a:cubicBezTo>
                  <a:pt x="8270" y="2138"/>
                  <a:pt x="5866" y="3245"/>
                  <a:pt x="4221" y="5166"/>
                </a:cubicBezTo>
                <a:lnTo>
                  <a:pt x="2596" y="3775"/>
                </a:lnTo>
                <a:cubicBezTo>
                  <a:pt x="4648" y="1379"/>
                  <a:pt x="7645" y="-1"/>
                  <a:pt x="10800" y="0"/>
                </a:cubicBezTo>
                <a:cubicBezTo>
                  <a:pt x="14851" y="0"/>
                  <a:pt x="18562" y="2267"/>
                  <a:pt x="20410" y="5873"/>
                </a:cubicBezTo>
                <a:lnTo>
                  <a:pt x="22813" y="4641"/>
                </a:lnTo>
                <a:lnTo>
                  <a:pt x="21178" y="9716"/>
                </a:lnTo>
                <a:lnTo>
                  <a:pt x="16104" y="8080"/>
                </a:lnTo>
                <a:lnTo>
                  <a:pt x="18507" y="6849"/>
                </a:lnTo>
                <a:close/>
              </a:path>
            </a:pathLst>
          </a:custGeom>
          <a:solidFill>
            <a:srgbClr val="C9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46115" name="AutoShape 35"/>
          <p:cNvSpPr>
            <a:spLocks noChangeArrowheads="1"/>
          </p:cNvSpPr>
          <p:nvPr/>
        </p:nvSpPr>
        <p:spPr bwMode="auto">
          <a:xfrm rot="-3347043">
            <a:off x="552450" y="2114550"/>
            <a:ext cx="2089150" cy="10604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07" y="6849"/>
                </a:moveTo>
                <a:cubicBezTo>
                  <a:pt x="17025" y="3957"/>
                  <a:pt x="14049" y="2139"/>
                  <a:pt x="10800" y="2139"/>
                </a:cubicBezTo>
                <a:cubicBezTo>
                  <a:pt x="8270" y="2138"/>
                  <a:pt x="5866" y="3245"/>
                  <a:pt x="4221" y="5166"/>
                </a:cubicBezTo>
                <a:lnTo>
                  <a:pt x="2596" y="3775"/>
                </a:lnTo>
                <a:cubicBezTo>
                  <a:pt x="4648" y="1379"/>
                  <a:pt x="7645" y="-1"/>
                  <a:pt x="10800" y="0"/>
                </a:cubicBezTo>
                <a:cubicBezTo>
                  <a:pt x="14851" y="0"/>
                  <a:pt x="18562" y="2267"/>
                  <a:pt x="20410" y="5873"/>
                </a:cubicBezTo>
                <a:lnTo>
                  <a:pt x="22813" y="4641"/>
                </a:lnTo>
                <a:lnTo>
                  <a:pt x="21178" y="9716"/>
                </a:lnTo>
                <a:lnTo>
                  <a:pt x="16104" y="8080"/>
                </a:lnTo>
                <a:lnTo>
                  <a:pt x="18507" y="6849"/>
                </a:lnTo>
                <a:close/>
              </a:path>
            </a:pathLst>
          </a:custGeom>
          <a:solidFill>
            <a:srgbClr val="C9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6116" name="AutoShape 36"/>
          <p:cNvSpPr>
            <a:spLocks noChangeArrowheads="1"/>
          </p:cNvSpPr>
          <p:nvPr/>
        </p:nvSpPr>
        <p:spPr bwMode="auto">
          <a:xfrm>
            <a:off x="2514600" y="2590800"/>
            <a:ext cx="1600200" cy="1524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9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117" name="Oval 37"/>
          <p:cNvSpPr>
            <a:spLocks noChangeArrowheads="1"/>
          </p:cNvSpPr>
          <p:nvPr/>
        </p:nvSpPr>
        <p:spPr bwMode="auto">
          <a:xfrm>
            <a:off x="2667000" y="2743200"/>
            <a:ext cx="1295400" cy="1219200"/>
          </a:xfrm>
          <a:prstGeom prst="ellipse">
            <a:avLst/>
          </a:prstGeom>
          <a:solidFill>
            <a:srgbClr val="61879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i-FI" altLang="ru-RU" sz="1400" b="1">
                <a:solidFill>
                  <a:srgbClr val="000000"/>
                </a:solidFill>
                <a:latin typeface="Arial" charset="0"/>
              </a:rPr>
              <a:t>4. </a:t>
            </a:r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Процесс </a:t>
            </a:r>
          </a:p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закупок</a:t>
            </a:r>
            <a:endParaRPr lang="fi-FI" altLang="ru-RU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3200400" y="3886200"/>
            <a:ext cx="322263" cy="29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fi-FI" altLang="ru-RU" sz="1300" b="1">
                <a:solidFill>
                  <a:srgbClr val="000000"/>
                </a:solidFill>
                <a:latin typeface="Arial" charset="0"/>
              </a:rPr>
              <a:t>5.</a:t>
            </a:r>
          </a:p>
        </p:txBody>
      </p:sp>
      <p:sp>
        <p:nvSpPr>
          <p:cNvPr id="46119" name="AutoShape 39"/>
          <p:cNvSpPr>
            <a:spLocks noChangeArrowheads="1"/>
          </p:cNvSpPr>
          <p:nvPr/>
        </p:nvSpPr>
        <p:spPr bwMode="auto">
          <a:xfrm rot="2601955">
            <a:off x="609600" y="685800"/>
            <a:ext cx="762000" cy="47625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C9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68313" y="5995988"/>
            <a:ext cx="2216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altLang="ru-RU" sz="1400" dirty="0"/>
              <a:t>5. </a:t>
            </a:r>
            <a:r>
              <a:rPr lang="ru-RU" altLang="ru-RU" sz="1400" dirty="0"/>
              <a:t> Разработка документов</a:t>
            </a:r>
          </a:p>
        </p:txBody>
      </p:sp>
      <p:sp>
        <p:nvSpPr>
          <p:cNvPr id="46121" name="Line 41"/>
          <p:cNvSpPr>
            <a:spLocks noChangeShapeType="1"/>
          </p:cNvSpPr>
          <p:nvPr/>
        </p:nvSpPr>
        <p:spPr bwMode="auto">
          <a:xfrm flipH="1">
            <a:off x="1476375" y="4076700"/>
            <a:ext cx="1727200" cy="19446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8" y="285728"/>
            <a:ext cx="7629525" cy="529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285728"/>
            <a:ext cx="7791450" cy="593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5728"/>
            <a:ext cx="7772400" cy="594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" y="285728"/>
            <a:ext cx="75819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357167"/>
            <a:ext cx="7753350" cy="586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357166"/>
            <a:ext cx="7810500" cy="5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357166"/>
            <a:ext cx="7848600" cy="58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" y="357166"/>
            <a:ext cx="7781925" cy="58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916832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Информационное обеспечение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285728"/>
            <a:ext cx="794387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31"/>
            <a:ext cx="9144000" cy="684386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103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r>
              <a:rPr lang="ru-RU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0432" y="6093296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2075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Конкурентные торги </a:t>
            </a:r>
          </a:p>
          <a:p>
            <a:pPr marL="92075" indent="0" algn="just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предпочтительный способ государственных и муниципальных закупок  публичное открытое состязание претендентов за получение контракта на поставку товаров, выполнение работ, оказание услуг, позволяющее максимально учесть интересы заказчика и налогоплательщиков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1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" y="428604"/>
            <a:ext cx="822010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642918"/>
            <a:ext cx="78581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Официальный сайт</a:t>
            </a:r>
            <a:endParaRPr lang="en-US" sz="5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размещения информации о закупках</a:t>
            </a:r>
          </a:p>
          <a:p>
            <a:pPr algn="ctr"/>
            <a:endParaRPr lang="ru-RU" sz="5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www.zakupki.gov.ru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285728"/>
            <a:ext cx="802005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916832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СПАСИБО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 ВНИМАНИЕ!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31"/>
            <a:ext cx="9144000" cy="684386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96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hlink"/>
                </a:solidFill>
              </a:rPr>
              <a:t>Основные понятия</a:t>
            </a:r>
            <a:r>
              <a:rPr lang="ru-R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60432" y="6093296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800" dirty="0" smtClean="0"/>
              <a:t>    </a:t>
            </a: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конкурентных торгов -  аукцион и конкурс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sz="26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Конкурс </a:t>
            </a: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en-US" sz="2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concursus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«соревнование», «столкновение») – торги, победителем которых признается лицо, предложившее лучшие условия исполнения контракта.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Определение победителя - по рейтингу условий исполнения контракта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sz="26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Аукцион</a:t>
            </a: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en-US" sz="2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auctio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«увеличивать, повышать») – торги, победителем, которых признается лицо, предложившее наиболее низкую цену контракта.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победителя – по рейтингу цены контракта</a:t>
            </a: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0813"/>
            <a:ext cx="8153400" cy="10668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Категории объектов закупок в России</a:t>
            </a:r>
            <a:endParaRPr lang="en-US" sz="3200" dirty="0" smtClean="0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276600" y="1447800"/>
            <a:ext cx="2665413" cy="15113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C6F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300" b="1" dirty="0">
                <a:solidFill>
                  <a:schemeClr val="folHlink"/>
                </a:solidFill>
              </a:rPr>
              <a:t>ТОВАРЫ</a:t>
            </a:r>
            <a:endParaRPr lang="en-US" sz="2300" b="1" dirty="0">
              <a:solidFill>
                <a:schemeClr val="folHlink"/>
              </a:solidFill>
            </a:endParaRPr>
          </a:p>
        </p:txBody>
      </p:sp>
      <p:sp>
        <p:nvSpPr>
          <p:cNvPr id="10244" name="Oval 7"/>
          <p:cNvSpPr>
            <a:spLocks noChangeArrowheads="1"/>
          </p:cNvSpPr>
          <p:nvPr/>
        </p:nvSpPr>
        <p:spPr bwMode="auto">
          <a:xfrm>
            <a:off x="1447800" y="3733800"/>
            <a:ext cx="2520950" cy="15113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C6F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chemeClr val="folHlink"/>
                </a:solidFill>
              </a:rPr>
              <a:t>УСЛУГИ</a:t>
            </a:r>
            <a:endParaRPr lang="en-US" b="1">
              <a:solidFill>
                <a:schemeClr val="folHlink"/>
              </a:solidFill>
            </a:endParaRPr>
          </a:p>
        </p:txBody>
      </p:sp>
      <p:sp>
        <p:nvSpPr>
          <p:cNvPr id="10245" name="Oval 8"/>
          <p:cNvSpPr>
            <a:spLocks noChangeArrowheads="1"/>
          </p:cNvSpPr>
          <p:nvPr/>
        </p:nvSpPr>
        <p:spPr bwMode="auto">
          <a:xfrm>
            <a:off x="5214942" y="3857628"/>
            <a:ext cx="2520950" cy="15113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C6F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>
                <a:solidFill>
                  <a:schemeClr val="folHlink"/>
                </a:solidFill>
              </a:rPr>
              <a:t>РАБОТЫ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 flipV="1">
            <a:off x="2743200" y="2743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11"/>
          <p:cNvSpPr>
            <a:spLocks noChangeShapeType="1"/>
          </p:cNvSpPr>
          <p:nvPr/>
        </p:nvSpPr>
        <p:spPr bwMode="auto">
          <a:xfrm>
            <a:off x="5562600" y="27432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auto">
          <a:xfrm flipH="1">
            <a:off x="6877050" y="4292600"/>
            <a:ext cx="5746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"/>
          <p:cNvSpPr>
            <a:spLocks noChangeShapeType="1"/>
          </p:cNvSpPr>
          <p:nvPr/>
        </p:nvSpPr>
        <p:spPr bwMode="auto">
          <a:xfrm>
            <a:off x="3962400" y="4572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31"/>
            <a:ext cx="9144000" cy="6843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6093296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3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 </a:t>
            </a:r>
            <a:r>
              <a:rPr lang="en-US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удовлетворение нужд общества (в том числе государства и муниципальных образований): 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3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3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задача -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ru-RU" sz="3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обеспечение приобретения товаров, работ, услуг, удовлетворяющих государственные и муниципальные потребности (нужды) при наиболее эффективном расходовании средств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или, исходя из критериев закупки -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приобретение ресурсов установленного качества, требуемого количества, в нужное время, в нужное место, с наименьшими затратами.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hlink"/>
                </a:solidFill>
              </a:rPr>
              <a:t>Цели и задачи закупок</a:t>
            </a:r>
            <a:r>
              <a:rPr lang="ru-RU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86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857364"/>
            <a:ext cx="8229600" cy="157163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>Физический смысл процедур закупок</a:t>
            </a:r>
            <a:r>
              <a:rPr lang="ru-R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ru-R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значения критериев закупки: 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Какое нужно качество;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Какое требуется количество;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В какое время, куда, как и от каких поставщиков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(исполнителей, подрядчиков) можно получить товары,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работы услуги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Определение поставщика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поиск (отбор) поставщика (исполнителя, подрядчика)     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способного обеспечить все нужные значения критериев  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закупки</a:t>
            </a:r>
            <a:r>
              <a:rPr lang="ru-RU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60432" y="6093296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1523</Words>
  <Application>Microsoft Office PowerPoint</Application>
  <PresentationFormat>Экран (4:3)</PresentationFormat>
  <Paragraphs>296</Paragraphs>
  <Slides>53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 Основы контрактной системы  </vt:lpstr>
      <vt:lpstr>Основные понятия системы общественных (государственных и муниципальных) закупок в мире</vt:lpstr>
      <vt:lpstr> Закупки  как система  целей, структур, процессов, (включая процедуры, практические методы и приемы) и ресурсов определяется как прокьюремент (procurement)</vt:lpstr>
      <vt:lpstr>  ПРОЦЕСС ПРОКЬЮРЕМЕНТА</vt:lpstr>
      <vt:lpstr>Основные понятия:</vt:lpstr>
      <vt:lpstr>Основные понятия:</vt:lpstr>
      <vt:lpstr>Категории объектов закупок в России</vt:lpstr>
      <vt:lpstr>Цели и задачи закупок:</vt:lpstr>
      <vt:lpstr>   Физический смысл процедур закупок:  Определение значения критериев закупки:       Какое нужно качество;    Какое требуется количество;     В какое время, куда, как и от каких поставщиков     (исполнителей, подрядчиков) можно получить товары,      работы услуги        Определение поставщика    поиск (отбор) поставщика (исполнителя, подрядчика)          способного обеспечить все нужные значения критериев       закупки </vt:lpstr>
      <vt:lpstr>   Принципы (цели, установки) закупок:   Принципы закупок – стремление всех закупочных систем к достижению определенных целей       Основные принципы:    Прозрачность (транспарентность);    Равноправие (справедливость);    Недискриминация;    Эффективность;    Экономичность;    Подотчетность    </vt:lpstr>
      <vt:lpstr> Закупки используются как средство решения задач социально–экономической политики: </vt:lpstr>
      <vt:lpstr>Основные этапы развития общественных закупок</vt:lpstr>
      <vt:lpstr>  Развитие системы госзакупок на ранней стадии (XIX- начало XX века)  </vt:lpstr>
      <vt:lpstr>  Период развития национальных систем закупок  (40-е – 70-е годы XX- века)</vt:lpstr>
      <vt:lpstr>  Негативные последствия протекционизма в закупках</vt:lpstr>
      <vt:lpstr>  Период глобализации систем государственных закупок (70-е годы XX века – ХХI век)</vt:lpstr>
      <vt:lpstr>  Масштабы глобализации систем государственных закупок </vt:lpstr>
      <vt:lpstr>   ООН: UNCITRAL</vt:lpstr>
      <vt:lpstr>  Всемирный банк</vt:lpstr>
      <vt:lpstr>  Основные тенденции дальнейшего развития</vt:lpstr>
      <vt:lpstr>  Основные концепции развития</vt:lpstr>
      <vt:lpstr>Презентация PowerPoint</vt:lpstr>
      <vt:lpstr>  Развитие закупок в России  до революции 1917 года</vt:lpstr>
      <vt:lpstr>  Развитие закупок в России  в период  с 1917 по 1990 годы</vt:lpstr>
      <vt:lpstr>  Современная история российских государственных закупок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mariya</dc:creator>
  <cp:lastModifiedBy>205-ОТ</cp:lastModifiedBy>
  <cp:revision>102</cp:revision>
  <dcterms:created xsi:type="dcterms:W3CDTF">2013-06-02T08:40:57Z</dcterms:created>
  <dcterms:modified xsi:type="dcterms:W3CDTF">2015-11-11T12:29:43Z</dcterms:modified>
</cp:coreProperties>
</file>